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1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0" y="6669088"/>
            <a:ext cx="9180513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0" y="595898"/>
            <a:ext cx="914400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8" name="タイトル 10"/>
          <p:cNvSpPr txBox="1">
            <a:spLocks/>
          </p:cNvSpPr>
          <p:nvPr userDrawn="1"/>
        </p:nvSpPr>
        <p:spPr>
          <a:xfrm>
            <a:off x="179388" y="74613"/>
            <a:ext cx="5761037" cy="474662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ja-JP" altLang="en-US" kern="0" dirty="0">
              <a:solidFill>
                <a:srgbClr val="000000"/>
              </a:solidFill>
            </a:endParaRP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4"/>
          </p:nvPr>
        </p:nvSpPr>
        <p:spPr>
          <a:xfrm>
            <a:off x="457200" y="6677025"/>
            <a:ext cx="2133600" cy="1793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A09E87-BAAD-4CD3-8566-1E2454FB5D7E}" type="datetime1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2014/5/22</a:t>
            </a:fld>
            <a:endParaRPr lang="en-US" altLang="ja-JP" dirty="0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5"/>
          </p:nvPr>
        </p:nvSpPr>
        <p:spPr>
          <a:xfrm>
            <a:off x="1244252" y="6643960"/>
            <a:ext cx="6640116" cy="223838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606060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 smtClean="0">
                <a:ea typeface="ＭＳ Ｐゴシック" pitchFamily="50" charset="-128"/>
              </a:rPr>
              <a:t>Copyright (c) Future Procurement Research Institute Inc. All Rights Reserved.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6"/>
          </p:nvPr>
        </p:nvSpPr>
        <p:spPr>
          <a:xfrm>
            <a:off x="6553200" y="6638925"/>
            <a:ext cx="2133600" cy="1793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6EC0CA-41CC-433B-AB69-61DC6D0C4949}" type="slidenum">
              <a:rPr lang="ja-JP" altLang="en-US">
                <a:solidFill>
                  <a:srgbClr val="000000">
                    <a:tint val="75000"/>
                  </a:srgbClr>
                </a:solidFill>
                <a:ea typeface="ＭＳ Ｐゴシック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 dirty="0">
              <a:solidFill>
                <a:srgbClr val="000000">
                  <a:tint val="75000"/>
                </a:srgbClr>
              </a:solidFill>
              <a:ea typeface="ＭＳ Ｐゴシック" pitchFamily="50" charset="-128"/>
            </a:endParaRPr>
          </a:p>
        </p:txBody>
      </p:sp>
      <p:pic>
        <p:nvPicPr>
          <p:cNvPr id="12" name="図 11" descr="ロゴ横2_20%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32240" y="38498"/>
            <a:ext cx="2346089" cy="48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5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0" y="6719888"/>
            <a:ext cx="9180513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8" name="タイトル 10"/>
          <p:cNvSpPr txBox="1">
            <a:spLocks/>
          </p:cNvSpPr>
          <p:nvPr userDrawn="1"/>
        </p:nvSpPr>
        <p:spPr>
          <a:xfrm>
            <a:off x="179388" y="74613"/>
            <a:ext cx="5761037" cy="474662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ja-JP" altLang="en-US" kern="0" dirty="0">
              <a:solidFill>
                <a:srgbClr val="000000"/>
              </a:solidFill>
            </a:endParaRP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4"/>
          </p:nvPr>
        </p:nvSpPr>
        <p:spPr>
          <a:xfrm>
            <a:off x="457200" y="6677025"/>
            <a:ext cx="2133600" cy="1793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A09E87-BAAD-4CD3-8566-1E2454FB5D7E}" type="datetime1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2014/5/22</a:t>
            </a:fld>
            <a:endParaRPr lang="en-US" altLang="ja-JP" dirty="0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5"/>
          </p:nvPr>
        </p:nvSpPr>
        <p:spPr>
          <a:xfrm>
            <a:off x="1244252" y="6669360"/>
            <a:ext cx="6640116" cy="223838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606060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 smtClean="0">
                <a:ea typeface="ＭＳ Ｐゴシック" pitchFamily="50" charset="-128"/>
              </a:rPr>
              <a:t>Copyright (c) Future Procurement Research Institute Inc. All Rights Reserved.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6"/>
          </p:nvPr>
        </p:nvSpPr>
        <p:spPr>
          <a:xfrm>
            <a:off x="6553200" y="6651625"/>
            <a:ext cx="2133600" cy="1793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6EC0CA-41CC-433B-AB69-61DC6D0C4949}" type="slidenum">
              <a:rPr lang="ja-JP" altLang="en-US">
                <a:solidFill>
                  <a:srgbClr val="000000">
                    <a:tint val="75000"/>
                  </a:srgbClr>
                </a:solidFill>
                <a:ea typeface="ＭＳ Ｐゴシック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 dirty="0">
              <a:solidFill>
                <a:srgbClr val="000000">
                  <a:tint val="75000"/>
                </a:srgbClr>
              </a:solidFill>
              <a:ea typeface="ＭＳ Ｐゴシック" pitchFamily="50" charset="-128"/>
            </a:endParaRPr>
          </a:p>
        </p:txBody>
      </p:sp>
      <p:pic>
        <p:nvPicPr>
          <p:cNvPr id="12" name="図 11" descr="ロゴ横2_20%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32240" y="72334"/>
            <a:ext cx="2346089" cy="48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5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0" y="6669088"/>
            <a:ext cx="9180513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8" name="タイトル 10"/>
          <p:cNvSpPr txBox="1">
            <a:spLocks/>
          </p:cNvSpPr>
          <p:nvPr userDrawn="1"/>
        </p:nvSpPr>
        <p:spPr>
          <a:xfrm>
            <a:off x="179388" y="74613"/>
            <a:ext cx="5761037" cy="474662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ja-JP" altLang="en-US" kern="0" dirty="0">
              <a:solidFill>
                <a:srgbClr val="000000"/>
              </a:solidFill>
            </a:endParaRPr>
          </a:p>
        </p:txBody>
      </p:sp>
      <p:sp>
        <p:nvSpPr>
          <p:cNvPr id="13" name="コンテンツ プレースホルダ 1"/>
          <p:cNvSpPr>
            <a:spLocks noGrp="1"/>
          </p:cNvSpPr>
          <p:nvPr>
            <p:ph sz="quarter" idx="13"/>
          </p:nvPr>
        </p:nvSpPr>
        <p:spPr>
          <a:xfrm>
            <a:off x="214342" y="764704"/>
            <a:ext cx="8572500" cy="5832648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20</a:t>
            </a:r>
            <a:r>
              <a:rPr lang="ja-JP" altLang="en-US" dirty="0" smtClean="0"/>
              <a:t>ポイント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16</a:t>
            </a:r>
            <a:r>
              <a:rPr lang="ja-JP" altLang="en-US" dirty="0" smtClean="0"/>
              <a:t>ポイント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14</a:t>
            </a:r>
            <a:r>
              <a:rPr lang="ja-JP" altLang="en-US" dirty="0" smtClean="0"/>
              <a:t>ポイント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12</a:t>
            </a:r>
            <a:r>
              <a:rPr lang="ja-JP" altLang="en-US" dirty="0" smtClean="0"/>
              <a:t>ポイント</a:t>
            </a:r>
            <a:endParaRPr lang="ja-JP" altLang="en-US" dirty="0"/>
          </a:p>
        </p:txBody>
      </p:sp>
      <p:sp>
        <p:nvSpPr>
          <p:cNvPr id="30" name="タイトル 1"/>
          <p:cNvSpPr>
            <a:spLocks noGrp="1"/>
          </p:cNvSpPr>
          <p:nvPr>
            <p:ph type="title" idx="4294967295"/>
          </p:nvPr>
        </p:nvSpPr>
        <p:spPr>
          <a:xfrm>
            <a:off x="179512" y="146621"/>
            <a:ext cx="5761037" cy="474067"/>
          </a:xfrm>
          <a:prstGeom prst="rect">
            <a:avLst/>
          </a:prstGeom>
        </p:spPr>
        <p:txBody>
          <a:bodyPr/>
          <a:lstStyle/>
          <a:p>
            <a:endParaRPr lang="ja-JP" altLang="en-US" dirty="0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4"/>
          </p:nvPr>
        </p:nvSpPr>
        <p:spPr>
          <a:xfrm>
            <a:off x="457200" y="6677025"/>
            <a:ext cx="2133600" cy="1793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A09E87-BAAD-4CD3-8566-1E2454FB5D7E}" type="datetime1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2014/5/22</a:t>
            </a:fld>
            <a:endParaRPr lang="en-US" altLang="ja-JP" dirty="0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5"/>
          </p:nvPr>
        </p:nvSpPr>
        <p:spPr>
          <a:xfrm>
            <a:off x="1964332" y="6669360"/>
            <a:ext cx="5199956" cy="223838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606060"/>
                </a:solidFill>
                <a:latin typeface="HGP創英角ｺﾞｼｯｸUB" pitchFamily="50" charset="-128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 smtClean="0">
                <a:ea typeface="ＭＳ Ｐゴシック" pitchFamily="50" charset="-128"/>
              </a:rPr>
              <a:t>Copyright (c) Future Procurement Research Institute Inc. All Rights Reserved.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6"/>
          </p:nvPr>
        </p:nvSpPr>
        <p:spPr>
          <a:xfrm>
            <a:off x="6553200" y="6677025"/>
            <a:ext cx="2133600" cy="1793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6EC0CA-41CC-433B-AB69-61DC6D0C4949}" type="slidenum">
              <a:rPr lang="ja-JP" altLang="en-US">
                <a:solidFill>
                  <a:srgbClr val="000000">
                    <a:tint val="75000"/>
                  </a:srgbClr>
                </a:solidFill>
                <a:ea typeface="ＭＳ Ｐゴシック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 dirty="0">
              <a:solidFill>
                <a:srgbClr val="000000">
                  <a:tint val="75000"/>
                </a:srgbClr>
              </a:solidFill>
              <a:ea typeface="ＭＳ Ｐゴシック" pitchFamily="50" charset="-128"/>
            </a:endParaRPr>
          </a:p>
        </p:txBody>
      </p:sp>
      <p:pic>
        <p:nvPicPr>
          <p:cNvPr id="14" name="図 13" descr="ロゴ横2_20%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32240" y="134750"/>
            <a:ext cx="2346089" cy="48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3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08" y="-99392"/>
            <a:ext cx="8229600" cy="70609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2D5069-7D84-42AD-B7B8-EF14642658B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8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 1"/>
          <p:cNvSpPr txBox="1">
            <a:spLocks/>
          </p:cNvSpPr>
          <p:nvPr userDrawn="1"/>
        </p:nvSpPr>
        <p:spPr>
          <a:xfrm>
            <a:off x="214313" y="765175"/>
            <a:ext cx="8572500" cy="5832475"/>
          </a:xfrm>
          <a:prstGeom prst="rect">
            <a:avLst/>
          </a:prstGeom>
        </p:spPr>
        <p:txBody>
          <a:bodyPr/>
          <a:lstStyle/>
          <a:p>
            <a:pPr marL="342900" indent="-3429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6"/>
              </a:buBlip>
              <a:defRPr/>
            </a:pPr>
            <a:endParaRPr lang="ja-JP" altLang="en-US" sz="12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9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HG創英角ｺﾞｼｯｸUB" pitchFamily="49" charset="-128"/>
          <a:ea typeface="HG創英角ｺﾞｼｯｸUB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HG創英角ｺﾞｼｯｸUB" pitchFamily="49" charset="-128"/>
          <a:ea typeface="HG創英角ｺﾞｼｯｸUB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HG創英角ｺﾞｼｯｸUB" pitchFamily="49" charset="-128"/>
          <a:ea typeface="HG創英角ｺﾞｼｯｸUB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HG創英角ｺﾞｼｯｸUB" pitchFamily="49" charset="-128"/>
          <a:ea typeface="HG創英角ｺﾞｼｯｸUB" pitchFamily="49" charset="-128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Blip>
          <a:blip r:embed="rId6"/>
        </a:buBlip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Blip>
          <a:blip r:embed="rId7"/>
        </a:buBlip>
        <a:defRPr kumimoji="1"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Blip>
          <a:blip r:embed="rId8"/>
        </a:buBlip>
        <a:defRPr kumimoji="1"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333399"/>
        </a:buClr>
        <a:buFont typeface="Arial" pitchFamily="34" charset="0"/>
        <a:buChar char="–"/>
        <a:defRPr kumimoji="1"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" pitchFamily="18" charset="0"/>
          <a:ea typeface="Osaka" charset="-128"/>
          <a:cs typeface="Osak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" pitchFamily="18" charset="0"/>
          <a:ea typeface="Osaka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" pitchFamily="18" charset="0"/>
          <a:ea typeface="Osaka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" pitchFamily="18" charset="0"/>
          <a:ea typeface="Osaka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" pitchFamily="18" charset="0"/>
          <a:ea typeface="Osaka" charset="-128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 smtClean="0">
                <a:ea typeface="ＭＳ Ｐゴシック" pitchFamily="50" charset="-128"/>
              </a:rPr>
              <a:t>Copyright (c) Future Procurement Research Institute Inc. All Rights Reserved.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6EC0CA-41CC-433B-AB69-61DC6D0C4949}" type="slidenum">
              <a:rPr lang="ja-JP" altLang="en-US" smtClean="0">
                <a:solidFill>
                  <a:srgbClr val="000000">
                    <a:tint val="75000"/>
                  </a:srgbClr>
                </a:solidFill>
                <a:ea typeface="ＭＳ Ｐゴシック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 dirty="0">
              <a:solidFill>
                <a:srgbClr val="000000">
                  <a:tint val="75000"/>
                </a:srgbClr>
              </a:solidFill>
              <a:ea typeface="ＭＳ Ｐゴシック" pitchFamily="50" charset="-128"/>
            </a:endParaRPr>
          </a:p>
        </p:txBody>
      </p:sp>
      <p:sp>
        <p:nvSpPr>
          <p:cNvPr id="5" name="タイトル 2"/>
          <p:cNvSpPr txBox="1">
            <a:spLocks/>
          </p:cNvSpPr>
          <p:nvPr/>
        </p:nvSpPr>
        <p:spPr>
          <a:xfrm>
            <a:off x="35496" y="115625"/>
            <a:ext cx="6794795" cy="47406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創英角ｺﾞｼｯｸUB" pitchFamily="49" charset="-128"/>
                <a:ea typeface="HG創英角ｺﾞｼｯｸUB" pitchFamily="4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創英角ｺﾞｼｯｸUB" pitchFamily="49" charset="-128"/>
                <a:ea typeface="HG創英角ｺﾞｼｯｸUB" pitchFamily="4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創英角ｺﾞｼｯｸUB" pitchFamily="49" charset="-128"/>
                <a:ea typeface="HG創英角ｺﾞｼｯｸUB" pitchFamily="4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創英角ｺﾞｼｯｸUB" pitchFamily="49" charset="-128"/>
                <a:ea typeface="HG創英角ｺﾞｼｯｸUB" pitchFamily="49" charset="-128"/>
              </a:defRPr>
            </a:lvl9pPr>
          </a:lstStyle>
          <a:p>
            <a:r>
              <a:rPr lang="ja-JP" altLang="en-US" kern="0" dirty="0" smtClean="0"/>
              <a:t>調達戦略・サプライヤ戦略と各種イベント</a:t>
            </a:r>
            <a:endParaRPr lang="ja-JP" altLang="en-US" kern="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477636"/>
              </p:ext>
            </p:extLst>
          </p:nvPr>
        </p:nvGraphicFramePr>
        <p:xfrm>
          <a:off x="132474" y="658184"/>
          <a:ext cx="8873735" cy="595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595"/>
                <a:gridCol w="682595"/>
                <a:gridCol w="682595"/>
                <a:gridCol w="682595"/>
                <a:gridCol w="682595"/>
                <a:gridCol w="682595"/>
                <a:gridCol w="682595"/>
                <a:gridCol w="682595"/>
                <a:gridCol w="682595"/>
                <a:gridCol w="682595"/>
                <a:gridCol w="682595"/>
                <a:gridCol w="682595"/>
                <a:gridCol w="682595"/>
              </a:tblGrid>
              <a:tr h="419319">
                <a:tc>
                  <a:txBody>
                    <a:bodyPr/>
                    <a:lstStyle/>
                    <a:p>
                      <a:endParaRPr kumimoji="1" lang="ja-JP" altLang="en-US" sz="2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年度開始月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月）</a:t>
                      </a:r>
                      <a:endParaRPr kumimoji="1" lang="ja-JP" alt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+1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月）</a:t>
                      </a:r>
                      <a:endParaRPr kumimoji="1" lang="ja-JP" alt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+2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+3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+4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+5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+6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+7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+8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+9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ヶ月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+10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>+11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kumimoji="1" lang="en-US" altLang="ja-JP" sz="9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月）</a:t>
                      </a:r>
                      <a:endParaRPr kumimoji="1" lang="ja-JP" alt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17607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調達戦略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vert="eaVert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84741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サプライヤ戦略と</a:t>
                      </a:r>
                      <a:endParaRPr kumimoji="1" lang="en-US" altLang="ja-JP" sz="1100" b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ミーティング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vert="eaVert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88318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作成</a:t>
                      </a:r>
                      <a:endParaRPr kumimoji="1" lang="en-US" altLang="ja-JP" sz="1100" b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100" b="0" smtClean="0">
                          <a:solidFill>
                            <a:sysClr val="windowText" lastClr="000000"/>
                          </a:solidFill>
                        </a:rPr>
                        <a:t>資料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vert="eaVert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32800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全社イベントと</a:t>
                      </a:r>
                      <a:endParaRPr kumimoji="1" lang="en-US" altLang="ja-JP" sz="1100" b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段取り日程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vert="eaVert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64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調達の役割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vert="eaVert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2817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フェーズ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36000" marR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 bwMode="auto">
          <a:xfrm>
            <a:off x="8354291" y="1179228"/>
            <a:ext cx="581891" cy="595745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品目別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調達戦略の作成</a:t>
            </a:r>
          </a:p>
        </p:txBody>
      </p:sp>
      <p:sp>
        <p:nvSpPr>
          <p:cNvPr id="9" name="正方形/長方形 8"/>
          <p:cNvSpPr/>
          <p:nvPr/>
        </p:nvSpPr>
        <p:spPr bwMode="auto">
          <a:xfrm>
            <a:off x="5638800" y="1179228"/>
            <a:ext cx="1260769" cy="595745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部門調達方針・調達戦略の作成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8354290" y="4061489"/>
            <a:ext cx="581891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調達方針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説明会実施</a:t>
            </a: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980709" y="4061489"/>
            <a:ext cx="581891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長期生産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計画立案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996547" y="4480589"/>
            <a:ext cx="581891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新年懇談会</a:t>
            </a:r>
            <a:endParaRPr kumimoji="0" lang="en-US" altLang="ja-JP" sz="800" dirty="0" smtClean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実施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314951" y="4480589"/>
            <a:ext cx="581891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懇談会企画立案</a:t>
            </a:r>
          </a:p>
        </p:txBody>
      </p:sp>
      <p:cxnSp>
        <p:nvCxnSpPr>
          <p:cNvPr id="24" name="直線矢印コネクタ 23"/>
          <p:cNvCxnSpPr>
            <a:endCxn id="4" idx="1"/>
          </p:cNvCxnSpPr>
          <p:nvPr/>
        </p:nvCxnSpPr>
        <p:spPr bwMode="auto">
          <a:xfrm>
            <a:off x="6896107" y="1469515"/>
            <a:ext cx="1458184" cy="7586"/>
          </a:xfrm>
          <a:prstGeom prst="straightConnector1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7675420" y="1179228"/>
            <a:ext cx="581891" cy="595745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課内展開</a:t>
            </a:r>
          </a:p>
        </p:txBody>
      </p:sp>
      <p:sp>
        <p:nvSpPr>
          <p:cNvPr id="8" name="正方形/長方形 7"/>
          <p:cNvSpPr/>
          <p:nvPr/>
        </p:nvSpPr>
        <p:spPr bwMode="auto">
          <a:xfrm>
            <a:off x="6996549" y="1179228"/>
            <a:ext cx="581891" cy="595745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全社・事業戦略との調整</a:t>
            </a:r>
          </a:p>
        </p:txBody>
      </p:sp>
      <p:sp>
        <p:nvSpPr>
          <p:cNvPr id="10" name="正方形/長方形 9"/>
          <p:cNvSpPr/>
          <p:nvPr/>
        </p:nvSpPr>
        <p:spPr bwMode="auto">
          <a:xfrm>
            <a:off x="937404" y="1699290"/>
            <a:ext cx="7947804" cy="197428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調達戦略の実行</a:t>
            </a:r>
          </a:p>
        </p:txBody>
      </p:sp>
      <p:cxnSp>
        <p:nvCxnSpPr>
          <p:cNvPr id="26" name="直線矢印コネクタ 25"/>
          <p:cNvCxnSpPr>
            <a:stCxn id="18" idx="3"/>
            <a:endCxn id="16" idx="1"/>
          </p:cNvCxnSpPr>
          <p:nvPr/>
        </p:nvCxnSpPr>
        <p:spPr bwMode="auto">
          <a:xfrm>
            <a:off x="5562600" y="4235582"/>
            <a:ext cx="2791690" cy="0"/>
          </a:xfrm>
          <a:prstGeom prst="straightConnector1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29" name="直線矢印コネクタ 28"/>
          <p:cNvCxnSpPr>
            <a:stCxn id="22" idx="3"/>
            <a:endCxn id="20" idx="1"/>
          </p:cNvCxnSpPr>
          <p:nvPr/>
        </p:nvCxnSpPr>
        <p:spPr bwMode="auto">
          <a:xfrm>
            <a:off x="5896842" y="4654682"/>
            <a:ext cx="1099705" cy="0"/>
          </a:xfrm>
          <a:prstGeom prst="straightConnector1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21" name="正方形/長方形 20"/>
          <p:cNvSpPr/>
          <p:nvPr/>
        </p:nvSpPr>
        <p:spPr bwMode="auto">
          <a:xfrm>
            <a:off x="6314216" y="4480589"/>
            <a:ext cx="581891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優良取引先</a:t>
            </a:r>
            <a:endParaRPr kumimoji="0" lang="en-US" altLang="ja-JP" sz="800" dirty="0" smtClean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選定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6996548" y="4061489"/>
            <a:ext cx="581891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招待者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選定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638800" y="4061489"/>
            <a:ext cx="581891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長期調達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戦略立案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2" name="右矢印 31"/>
          <p:cNvSpPr/>
          <p:nvPr/>
        </p:nvSpPr>
        <p:spPr bwMode="auto">
          <a:xfrm>
            <a:off x="819151" y="4882057"/>
            <a:ext cx="5495066" cy="224903"/>
          </a:xfrm>
          <a:prstGeom prst="rightArrow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優良取引先選定・方針説明招待評価期間（前</a:t>
            </a:r>
            <a: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月～</a:t>
            </a:r>
            <a: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月）</a:t>
            </a:r>
            <a:endParaRPr kumimoji="0" lang="ja-JP" altLang="en-US" sz="8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右矢印 32"/>
          <p:cNvSpPr/>
          <p:nvPr/>
        </p:nvSpPr>
        <p:spPr bwMode="auto">
          <a:xfrm flipH="1">
            <a:off x="6314215" y="4882057"/>
            <a:ext cx="2684225" cy="224903"/>
          </a:xfrm>
          <a:prstGeom prst="rightArrow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優良取引先選定・方針説明招待評価</a:t>
            </a: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期間</a:t>
            </a:r>
            <a:endParaRPr kumimoji="0" lang="ja-JP" altLang="en-US" sz="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6" name="左右矢印 35"/>
          <p:cNvSpPr/>
          <p:nvPr/>
        </p:nvSpPr>
        <p:spPr bwMode="auto">
          <a:xfrm>
            <a:off x="819151" y="3053119"/>
            <a:ext cx="8179289" cy="226800"/>
          </a:xfrm>
          <a:prstGeom prst="leftRightArrow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サプライヤ評価期間（</a:t>
            </a:r>
            <a: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月～</a:t>
            </a:r>
            <a: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月）</a:t>
            </a:r>
            <a:endParaRPr kumimoji="0" lang="ja-JP" altLang="en-US" sz="8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868129" y="1992355"/>
            <a:ext cx="581891" cy="43593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品目別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調達戦略の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展開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868129" y="2600536"/>
            <a:ext cx="581891" cy="43593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サプライヤ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評価と戦略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の作成</a:t>
            </a: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214919" y="2600536"/>
            <a:ext cx="581891" cy="43593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サプライヤ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ミーティング</a:t>
            </a:r>
            <a:endParaRPr kumimoji="0" lang="en-US" altLang="ja-JP" sz="800" dirty="0" smtClean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開催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31" name="直線矢印コネクタ 30"/>
          <p:cNvCxnSpPr>
            <a:stCxn id="25" idx="2"/>
            <a:endCxn id="27" idx="0"/>
          </p:cNvCxnSpPr>
          <p:nvPr/>
        </p:nvCxnSpPr>
        <p:spPr bwMode="auto">
          <a:xfrm>
            <a:off x="1159075" y="2428288"/>
            <a:ext cx="0" cy="172248"/>
          </a:xfrm>
          <a:prstGeom prst="straightConnector1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35" name="正方形/長方形 34"/>
          <p:cNvSpPr/>
          <p:nvPr/>
        </p:nvSpPr>
        <p:spPr bwMode="auto">
          <a:xfrm>
            <a:off x="2945610" y="1994060"/>
            <a:ext cx="5939598" cy="43593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関係</a:t>
            </a: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部門と</a:t>
            </a:r>
            <a:r>
              <a:rPr kumimoji="0" lang="en-US" altLang="ja-JP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0" lang="en-US" altLang="ja-JP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サプライヤ</a:t>
            </a: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改善策の実行</a:t>
            </a:r>
          </a:p>
        </p:txBody>
      </p:sp>
      <p:cxnSp>
        <p:nvCxnSpPr>
          <p:cNvPr id="37" name="直線矢印コネクタ 36"/>
          <p:cNvCxnSpPr>
            <a:stCxn id="27" idx="3"/>
            <a:endCxn id="30" idx="1"/>
          </p:cNvCxnSpPr>
          <p:nvPr/>
        </p:nvCxnSpPr>
        <p:spPr bwMode="auto">
          <a:xfrm>
            <a:off x="1450020" y="2818503"/>
            <a:ext cx="764899" cy="0"/>
          </a:xfrm>
          <a:prstGeom prst="straightConnector1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28" name="正方形/長方形 27"/>
          <p:cNvSpPr/>
          <p:nvPr/>
        </p:nvSpPr>
        <p:spPr bwMode="auto">
          <a:xfrm>
            <a:off x="1541524" y="2600536"/>
            <a:ext cx="581891" cy="43593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評価結果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各</a:t>
            </a: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部門通知</a:t>
            </a:r>
          </a:p>
        </p:txBody>
      </p:sp>
      <p:cxnSp>
        <p:nvCxnSpPr>
          <p:cNvPr id="38" name="カギ線コネクタ 37"/>
          <p:cNvCxnSpPr>
            <a:stCxn id="25" idx="3"/>
            <a:endCxn id="30" idx="0"/>
          </p:cNvCxnSpPr>
          <p:nvPr/>
        </p:nvCxnSpPr>
        <p:spPr bwMode="auto">
          <a:xfrm>
            <a:off x="1450020" y="2210322"/>
            <a:ext cx="1055845" cy="390214"/>
          </a:xfrm>
          <a:prstGeom prst="bentConnector2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34" name="正方形/長方形 33"/>
          <p:cNvSpPr/>
          <p:nvPr/>
        </p:nvSpPr>
        <p:spPr bwMode="auto">
          <a:xfrm>
            <a:off x="1541524" y="1992355"/>
            <a:ext cx="581891" cy="43593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関係</a:t>
            </a: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部門と</a:t>
            </a:r>
            <a:r>
              <a:rPr kumimoji="0" lang="en-US" altLang="ja-JP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0" lang="en-US" altLang="ja-JP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サプライヤ活用</a:t>
            </a: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計画立案</a:t>
            </a:r>
          </a:p>
        </p:txBody>
      </p:sp>
      <p:cxnSp>
        <p:nvCxnSpPr>
          <p:cNvPr id="41" name="直線矢印コネクタ 40"/>
          <p:cNvCxnSpPr>
            <a:stCxn id="30" idx="3"/>
            <a:endCxn id="48" idx="1"/>
          </p:cNvCxnSpPr>
          <p:nvPr/>
        </p:nvCxnSpPr>
        <p:spPr bwMode="auto">
          <a:xfrm>
            <a:off x="2796810" y="2818503"/>
            <a:ext cx="879490" cy="2015"/>
          </a:xfrm>
          <a:prstGeom prst="straightConnector1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44" name="カギ線コネクタ 43"/>
          <p:cNvCxnSpPr>
            <a:stCxn id="30" idx="3"/>
            <a:endCxn id="35" idx="1"/>
          </p:cNvCxnSpPr>
          <p:nvPr/>
        </p:nvCxnSpPr>
        <p:spPr bwMode="auto">
          <a:xfrm flipV="1">
            <a:off x="2796810" y="2212027"/>
            <a:ext cx="148800" cy="606476"/>
          </a:xfrm>
          <a:prstGeom prst="bentConnector3">
            <a:avLst>
              <a:gd name="adj1" fmla="val 50000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48" name="正方形/長方形 47"/>
          <p:cNvSpPr/>
          <p:nvPr/>
        </p:nvSpPr>
        <p:spPr bwMode="auto">
          <a:xfrm>
            <a:off x="3676300" y="2602551"/>
            <a:ext cx="5208907" cy="43593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調達部門とサプライヤ間における個別施策の実行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2945610" y="2600536"/>
            <a:ext cx="581891" cy="43593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個別経営課題の対策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立案</a:t>
            </a: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916256" y="3362786"/>
            <a:ext cx="581891" cy="22190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サプライヤ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評価表</a:t>
            </a: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916256" y="3617126"/>
            <a:ext cx="581891" cy="22190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サプライヤ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戦略書</a:t>
            </a: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1541524" y="3362785"/>
            <a:ext cx="581891" cy="22190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サプライヤ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改善計画書</a:t>
            </a: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1541523" y="3617126"/>
            <a:ext cx="581891" cy="22190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サプライヤ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評価通知書</a:t>
            </a: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2945609" y="3463255"/>
            <a:ext cx="581891" cy="22190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個別課題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計画立案書</a:t>
            </a: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5638800" y="3466280"/>
            <a:ext cx="1257307" cy="22190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（起点）全社発注方針書</a:t>
            </a: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8354290" y="3470410"/>
            <a:ext cx="581891" cy="22190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個別課題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計画立案書</a:t>
            </a:r>
          </a:p>
        </p:txBody>
      </p:sp>
      <p:cxnSp>
        <p:nvCxnSpPr>
          <p:cNvPr id="59" name="直線矢印コネクタ 58"/>
          <p:cNvCxnSpPr>
            <a:stCxn id="57" idx="3"/>
            <a:endCxn id="58" idx="1"/>
          </p:cNvCxnSpPr>
          <p:nvPr/>
        </p:nvCxnSpPr>
        <p:spPr bwMode="auto">
          <a:xfrm>
            <a:off x="6896107" y="3577232"/>
            <a:ext cx="1458183" cy="4130"/>
          </a:xfrm>
          <a:prstGeom prst="straightConnector1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62" name="カギ線コネクタ 61"/>
          <p:cNvCxnSpPr>
            <a:stCxn id="58" idx="2"/>
            <a:endCxn id="51" idx="1"/>
          </p:cNvCxnSpPr>
          <p:nvPr/>
        </p:nvCxnSpPr>
        <p:spPr bwMode="auto">
          <a:xfrm rot="5400000" flipH="1">
            <a:off x="4671458" y="-281464"/>
            <a:ext cx="218575" cy="7728980"/>
          </a:xfrm>
          <a:prstGeom prst="bentConnector4">
            <a:avLst>
              <a:gd name="adj1" fmla="val -104587"/>
              <a:gd name="adj2" fmla="val 100934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74" name="直線コネクタ 73"/>
          <p:cNvCxnSpPr>
            <a:stCxn id="51" idx="2"/>
            <a:endCxn id="52" idx="0"/>
          </p:cNvCxnSpPr>
          <p:nvPr/>
        </p:nvCxnSpPr>
        <p:spPr bwMode="auto">
          <a:xfrm>
            <a:off x="1207202" y="3584689"/>
            <a:ext cx="0" cy="32437"/>
          </a:xfrm>
          <a:prstGeom prst="line">
            <a:avLst/>
          </a:prstGeom>
          <a:solidFill>
            <a:srgbClr val="FF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>
            <a:stCxn id="52" idx="3"/>
            <a:endCxn id="54" idx="1"/>
          </p:cNvCxnSpPr>
          <p:nvPr/>
        </p:nvCxnSpPr>
        <p:spPr bwMode="auto">
          <a:xfrm>
            <a:off x="1498147" y="3728078"/>
            <a:ext cx="43376" cy="0"/>
          </a:xfrm>
          <a:prstGeom prst="line">
            <a:avLst/>
          </a:prstGeom>
          <a:solidFill>
            <a:srgbClr val="FF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>
            <a:stCxn id="51" idx="3"/>
            <a:endCxn id="53" idx="1"/>
          </p:cNvCxnSpPr>
          <p:nvPr/>
        </p:nvCxnSpPr>
        <p:spPr bwMode="auto">
          <a:xfrm flipV="1">
            <a:off x="1498147" y="3473737"/>
            <a:ext cx="43377" cy="1"/>
          </a:xfrm>
          <a:prstGeom prst="line">
            <a:avLst/>
          </a:prstGeom>
          <a:solidFill>
            <a:srgbClr val="FF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カギ線コネクタ 82"/>
          <p:cNvCxnSpPr>
            <a:stCxn id="54" idx="3"/>
            <a:endCxn id="56" idx="1"/>
          </p:cNvCxnSpPr>
          <p:nvPr/>
        </p:nvCxnSpPr>
        <p:spPr bwMode="auto">
          <a:xfrm flipV="1">
            <a:off x="2123414" y="3574207"/>
            <a:ext cx="822195" cy="153871"/>
          </a:xfrm>
          <a:prstGeom prst="bentConnector3">
            <a:avLst>
              <a:gd name="adj1" fmla="val 10939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55" name="正方形/長方形 54"/>
          <p:cNvSpPr/>
          <p:nvPr/>
        </p:nvSpPr>
        <p:spPr bwMode="auto">
          <a:xfrm>
            <a:off x="2281822" y="3466280"/>
            <a:ext cx="581891" cy="221903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ミーティング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フォーマット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94" name="カギ線コネクタ 93"/>
          <p:cNvCxnSpPr>
            <a:stCxn id="52" idx="2"/>
            <a:endCxn id="22" idx="1"/>
          </p:cNvCxnSpPr>
          <p:nvPr/>
        </p:nvCxnSpPr>
        <p:spPr bwMode="auto">
          <a:xfrm rot="16200000" flipH="1">
            <a:off x="2853250" y="2192980"/>
            <a:ext cx="815653" cy="4107749"/>
          </a:xfrm>
          <a:prstGeom prst="bentConnector2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97" name="ホームベース 96"/>
          <p:cNvSpPr/>
          <p:nvPr/>
        </p:nvSpPr>
        <p:spPr bwMode="auto">
          <a:xfrm>
            <a:off x="5662276" y="5213764"/>
            <a:ext cx="1233831" cy="441099"/>
          </a:xfrm>
          <a:prstGeom prst="homePlat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全社方針を把握したうえ</a:t>
            </a: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で</a:t>
            </a:r>
            <a:endParaRPr kumimoji="0" lang="en-US" altLang="ja-JP" sz="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調達戦略の</a:t>
            </a: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構築</a:t>
            </a:r>
            <a:endParaRPr kumimoji="0" lang="ja-JP" altLang="en-US" sz="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8" name="ホームベース 97"/>
          <p:cNvSpPr/>
          <p:nvPr/>
        </p:nvSpPr>
        <p:spPr bwMode="auto">
          <a:xfrm>
            <a:off x="6963197" y="5218493"/>
            <a:ext cx="1972984" cy="441099"/>
          </a:xfrm>
          <a:prstGeom prst="homePlat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個別品目の調達戦略への落とし込み</a:t>
            </a:r>
            <a:endParaRPr kumimoji="0" lang="ja-JP" altLang="en-US" sz="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9" name="ホームベース 98"/>
          <p:cNvSpPr/>
          <p:nvPr/>
        </p:nvSpPr>
        <p:spPr bwMode="auto">
          <a:xfrm>
            <a:off x="915126" y="5220617"/>
            <a:ext cx="1233831" cy="441099"/>
          </a:xfrm>
          <a:prstGeom prst="homePlat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サプライヤ評価と</a:t>
            </a:r>
            <a:endParaRPr kumimoji="0" lang="en-US" altLang="ja-JP" sz="800" dirty="0" smtClean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サプライヤ</a:t>
            </a: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評価戦略構築</a:t>
            </a:r>
            <a:endParaRPr kumimoji="0" lang="ja-JP" altLang="en-US" sz="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100" name="カギ線コネクタ 99"/>
          <p:cNvCxnSpPr>
            <a:stCxn id="98" idx="3"/>
            <a:endCxn id="99" idx="1"/>
          </p:cNvCxnSpPr>
          <p:nvPr/>
        </p:nvCxnSpPr>
        <p:spPr bwMode="auto">
          <a:xfrm flipH="1">
            <a:off x="915126" y="5439043"/>
            <a:ext cx="8021055" cy="2124"/>
          </a:xfrm>
          <a:prstGeom prst="bentConnector5">
            <a:avLst>
              <a:gd name="adj1" fmla="val -199"/>
              <a:gd name="adj2" fmla="val 15239266"/>
              <a:gd name="adj3" fmla="val 100862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6" name="ホームベース 105"/>
          <p:cNvSpPr/>
          <p:nvPr/>
        </p:nvSpPr>
        <p:spPr bwMode="auto">
          <a:xfrm>
            <a:off x="2204286" y="5472600"/>
            <a:ext cx="1233831" cy="190550"/>
          </a:xfrm>
          <a:prstGeom prst="homePlat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サプライヤへ調達戦略伝達</a:t>
            </a:r>
            <a:endParaRPr kumimoji="0" lang="ja-JP" altLang="en-US" sz="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7" name="ホームベース 106"/>
          <p:cNvSpPr/>
          <p:nvPr/>
        </p:nvSpPr>
        <p:spPr bwMode="auto">
          <a:xfrm>
            <a:off x="3493446" y="5472600"/>
            <a:ext cx="1737773" cy="198474"/>
          </a:xfrm>
          <a:prstGeom prst="homePlat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サプライヤ経営課題の改善施策実行</a:t>
            </a:r>
            <a:endParaRPr kumimoji="0" lang="ja-JP" altLang="en-US" sz="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8" name="ホームベース 107"/>
          <p:cNvSpPr/>
          <p:nvPr/>
        </p:nvSpPr>
        <p:spPr bwMode="auto">
          <a:xfrm>
            <a:off x="5286549" y="5213763"/>
            <a:ext cx="308638" cy="441099"/>
          </a:xfrm>
          <a:prstGeom prst="homePlat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6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フィードバック</a:t>
            </a:r>
            <a:endParaRPr kumimoji="0" lang="ja-JP" altLang="en-US" sz="6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9" name="ホームベース 108"/>
          <p:cNvSpPr/>
          <p:nvPr/>
        </p:nvSpPr>
        <p:spPr bwMode="auto">
          <a:xfrm>
            <a:off x="2204286" y="5220617"/>
            <a:ext cx="3026933" cy="198474"/>
          </a:xfrm>
          <a:prstGeom prst="homePlat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コスト施策の実行</a:t>
            </a:r>
            <a:endParaRPr kumimoji="0" lang="ja-JP" altLang="en-US" sz="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 bwMode="auto">
          <a:xfrm>
            <a:off x="5670026" y="5865953"/>
            <a:ext cx="1293171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85725" marR="0" indent="-857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機能戦略目標値設定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6958445" y="5865953"/>
            <a:ext cx="1977736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各品目目標値設定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7145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各部門</a:t>
            </a:r>
            <a: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KPI</a:t>
            </a: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収集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 bwMode="auto">
          <a:xfrm>
            <a:off x="904019" y="5865953"/>
            <a:ext cx="1300267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85725" indent="-85725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サプライヤ評価実施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85725" indent="-85725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サプライヤ戦略目標値設定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 bwMode="auto">
          <a:xfrm>
            <a:off x="2204287" y="5865953"/>
            <a:ext cx="3465740" cy="348186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新規案件における</a:t>
            </a:r>
            <a:r>
              <a:rPr kumimoji="0" lang="en-US" altLang="ja-JP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QCD</a:t>
            </a: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等の目標値の守りきり</a:t>
            </a:r>
            <a:endParaRPr kumimoji="0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7145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継続調達品に</a:t>
            </a: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おける</a:t>
            </a:r>
            <a:r>
              <a:rPr kumimoji="0" lang="en-US" altLang="ja-JP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QCD</a:t>
            </a: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等の目標値の守りきり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 bwMode="auto">
          <a:xfrm>
            <a:off x="5680658" y="6342751"/>
            <a:ext cx="1293171" cy="216000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フェーズ</a:t>
            </a:r>
            <a:r>
              <a:rPr kumimoji="0" lang="en-US" altLang="ja-JP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戦略段階</a:t>
            </a:r>
          </a:p>
        </p:txBody>
      </p:sp>
      <p:sp>
        <p:nvSpPr>
          <p:cNvPr id="115" name="正方形/長方形 114"/>
          <p:cNvSpPr/>
          <p:nvPr/>
        </p:nvSpPr>
        <p:spPr bwMode="auto">
          <a:xfrm>
            <a:off x="6969077" y="6342751"/>
            <a:ext cx="1977736" cy="216000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フェーズ</a:t>
            </a:r>
            <a: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2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具体策</a:t>
            </a: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立案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 bwMode="auto">
          <a:xfrm>
            <a:off x="914651" y="6342751"/>
            <a:ext cx="1300267" cy="216000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フェーズ</a:t>
            </a:r>
            <a: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endParaRPr kumimoji="0" lang="en-US" altLang="ja-JP" sz="8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取引先戦略</a:t>
            </a:r>
          </a:p>
        </p:txBody>
      </p:sp>
      <p:sp>
        <p:nvSpPr>
          <p:cNvPr id="117" name="正方形/長方形 116"/>
          <p:cNvSpPr/>
          <p:nvPr/>
        </p:nvSpPr>
        <p:spPr bwMode="auto">
          <a:xfrm>
            <a:off x="2214919" y="6342751"/>
            <a:ext cx="3465740" cy="216000"/>
          </a:xfrm>
          <a:prstGeom prst="rect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フェーズ</a:t>
            </a:r>
            <a: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br>
              <a:rPr kumimoji="0" lang="en-US" altLang="ja-JP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8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施策</a:t>
            </a:r>
            <a:r>
              <a:rPr kumimoji="0" lang="ja-JP" altLang="en-US" sz="8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実行</a:t>
            </a:r>
            <a:endParaRPr kumimoji="0" lang="ja-JP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8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アジルアソシエイツ提案書">
  <a:themeElements>
    <a:clrScheme name="2002AA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5_2002AA_template">
      <a:majorFont>
        <a:latin typeface="Arial"/>
        <a:ea typeface="HGP創英角ｺﾞｼｯｸUB"/>
        <a:cs typeface=""/>
      </a:majorFont>
      <a:minorFont>
        <a:latin typeface="Arial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60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38100" cap="flat" cmpd="sng" algn="ctr">
          <a:solidFill>
            <a:srgbClr val="FF99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lnDef>
  </a:objectDefaults>
  <a:extraClrSchemeLst>
    <a:extraClrScheme>
      <a:clrScheme name="2002AA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2AA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2AA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2AA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2AA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2AA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2AA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324</Words>
  <Application>Microsoft Office PowerPoint</Application>
  <PresentationFormat>画面に合わせる (4:3)</PresentationFormat>
  <Paragraphs>100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Osaka</vt:lpstr>
      <vt:lpstr>Arial</vt:lpstr>
      <vt:lpstr>Tahoma</vt:lpstr>
      <vt:lpstr>Times</vt:lpstr>
      <vt:lpstr>Wingdings</vt:lpstr>
      <vt:lpstr>3_アジルアソシエイツ提案書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SAKAGUCHI Takanori</dc:creator>
  <cp:lastModifiedBy>SAKAGUCHI Takanori</cp:lastModifiedBy>
  <cp:revision>46</cp:revision>
  <dcterms:created xsi:type="dcterms:W3CDTF">2014-05-21T02:35:18Z</dcterms:created>
  <dcterms:modified xsi:type="dcterms:W3CDTF">2014-05-22T05:48:51Z</dcterms:modified>
</cp:coreProperties>
</file>